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4" r:id="rId6"/>
  </p:sldMasterIdLst>
  <p:notesMasterIdLst>
    <p:notesMasterId r:id="rId18"/>
  </p:notesMasterIdLst>
  <p:handoutMasterIdLst>
    <p:handoutMasterId r:id="rId19"/>
  </p:handoutMasterIdLst>
  <p:sldIdLst>
    <p:sldId id="321" r:id="rId7"/>
    <p:sldId id="322" r:id="rId8"/>
    <p:sldId id="262" r:id="rId9"/>
    <p:sldId id="330" r:id="rId10"/>
    <p:sldId id="331" r:id="rId11"/>
    <p:sldId id="325" r:id="rId12"/>
    <p:sldId id="335" r:id="rId13"/>
    <p:sldId id="333" r:id="rId14"/>
    <p:sldId id="332" r:id="rId15"/>
    <p:sldId id="326" r:id="rId16"/>
    <p:sldId id="318" r:id="rId17"/>
  </p:sldIdLst>
  <p:sldSz cx="12192000" cy="6858000"/>
  <p:notesSz cx="7315200" cy="96012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4032" userDrawn="1">
          <p15:clr>
            <a:srgbClr val="A4A3A4"/>
          </p15:clr>
        </p15:guide>
        <p15:guide id="4" orient="horz" pos="151" userDrawn="1">
          <p15:clr>
            <a:srgbClr val="A4A3A4"/>
          </p15:clr>
        </p15:guide>
        <p15:guide id="5" orient="horz" pos="258" userDrawn="1">
          <p15:clr>
            <a:srgbClr val="A4A3A4"/>
          </p15:clr>
        </p15:guide>
        <p15:guide id="6" orient="horz" pos="3912" userDrawn="1">
          <p15:clr>
            <a:srgbClr val="A4A3A4"/>
          </p15:clr>
        </p15:guide>
        <p15:guide id="7" orient="horz" userDrawn="1">
          <p15:clr>
            <a:srgbClr val="A4A3A4"/>
          </p15:clr>
        </p15:guide>
        <p15:guide id="8" pos="329" userDrawn="1">
          <p15:clr>
            <a:srgbClr val="A4A3A4"/>
          </p15:clr>
        </p15:guide>
        <p15:guide id="9" pos="7407" userDrawn="1">
          <p15:clr>
            <a:srgbClr val="A4A3A4"/>
          </p15:clr>
        </p15:guide>
        <p15:guide id="10" pos="3843" userDrawn="1">
          <p15:clr>
            <a:srgbClr val="A4A3A4"/>
          </p15:clr>
        </p15:guide>
        <p15:guide id="11" pos="453" userDrawn="1">
          <p15:clr>
            <a:srgbClr val="A4A3A4"/>
          </p15:clr>
        </p15:guide>
        <p15:guide id="12" pos="5112" userDrawn="1">
          <p15:clr>
            <a:srgbClr val="A4A3A4"/>
          </p15:clr>
        </p15:guide>
        <p15:guide id="13" pos="7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yn Gross" initials="TG" lastIdx="2" clrIdx="6"/>
  <p:cmAuthor id="2" name="Melanie Couton" initials="MAC" lastIdx="4" clrIdx="3"/>
  <p:cmAuthor id="3" name="ralfieri" initials="ra" lastIdx="2" clrIdx="8"/>
  <p:cmAuthor id="4" name="Megan Capel" initials="MC" lastIdx="11" clrIdx="0"/>
  <p:cmAuthor id="5" name="Andrew Bowser" initials="AB" lastIdx="8" clrIdx="2"/>
  <p:cmAuthor id="6" name="mcalloway" initials="mc" lastIdx="1" clrIdx="4"/>
  <p:cmAuthor id="7" name="agoldman" initials="a" lastIdx="4" clrIdx="9"/>
  <p:cmAuthor id="8" name="Devin Overbey" initials="DO" lastIdx="6" clrIdx="7"/>
  <p:cmAuthor id="9" name="Erik Brady" initials="EB" lastIdx="2" clrIdx="5"/>
  <p:cmAuthor id="10" name=" " initials="MAC" lastIdx="21" clrIdx="1"/>
  <p:cmAuthor id="11" name="Gordon Kelley" initials="GK" lastIdx="9" clrIdx="10">
    <p:extLst>
      <p:ext uri="{19B8F6BF-5375-455C-9EA6-DF929625EA0E}">
        <p15:presenceInfo xmlns:p15="http://schemas.microsoft.com/office/powerpoint/2012/main" userId="S-1-5-21-1816575679-3740301505-2482652554-1163" providerId="AD"/>
      </p:ext>
    </p:extLst>
  </p:cmAuthor>
  <p:cmAuthor id="12" name="Rachael Andrie" initials="RA" lastIdx="14" clrIdx="11">
    <p:extLst>
      <p:ext uri="{19B8F6BF-5375-455C-9EA6-DF929625EA0E}">
        <p15:presenceInfo xmlns:p15="http://schemas.microsoft.com/office/powerpoint/2012/main" userId="S-1-5-21-1816575679-3740301505-2482652554-3277" providerId="AD"/>
      </p:ext>
    </p:extLst>
  </p:cmAuthor>
  <p:cmAuthor id="13" name="Timothy Quill" initials="TQ" lastIdx="4" clrIdx="12">
    <p:extLst>
      <p:ext uri="{19B8F6BF-5375-455C-9EA6-DF929625EA0E}">
        <p15:presenceInfo xmlns:p15="http://schemas.microsoft.com/office/powerpoint/2012/main" userId="S-1-5-21-1816575679-3740301505-2482652554-1432" providerId="AD"/>
      </p:ext>
    </p:extLst>
  </p:cmAuthor>
  <p:cmAuthor id="14" name="Andrea Boecler" initials="AB" lastIdx="3" clrIdx="13">
    <p:extLst>
      <p:ext uri="{19B8F6BF-5375-455C-9EA6-DF929625EA0E}">
        <p15:presenceInfo xmlns:p15="http://schemas.microsoft.com/office/powerpoint/2012/main" userId="Andrea Boec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71D"/>
    <a:srgbClr val="015873"/>
    <a:srgbClr val="00823B"/>
    <a:srgbClr val="046376"/>
    <a:srgbClr val="013763"/>
    <a:srgbClr val="033453"/>
    <a:srgbClr val="006264"/>
    <a:srgbClr val="FDB338"/>
    <a:srgbClr val="682E74"/>
    <a:srgbClr val="052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79691" autoAdjust="0"/>
  </p:normalViewPr>
  <p:slideViewPr>
    <p:cSldViewPr snapToGrid="0" showGuides="1">
      <p:cViewPr varScale="1">
        <p:scale>
          <a:sx n="54" d="100"/>
          <a:sy n="54" d="100"/>
        </p:scale>
        <p:origin x="1280" y="48"/>
      </p:cViewPr>
      <p:guideLst>
        <p:guide orient="horz" pos="4128"/>
        <p:guide orient="horz" pos="1008"/>
        <p:guide orient="horz" pos="4032"/>
        <p:guide orient="horz" pos="151"/>
        <p:guide orient="horz" pos="258"/>
        <p:guide orient="horz" pos="3912"/>
        <p:guide orient="horz"/>
        <p:guide pos="329"/>
        <p:guide pos="7407"/>
        <p:guide pos="3843"/>
        <p:guide pos="453"/>
        <p:guide pos="5112"/>
        <p:guide pos="7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-3750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>
            <a:extLst>
              <a:ext uri="{FF2B5EF4-FFF2-40B4-BE49-F238E27FC236}">
                <a16:creationId xmlns:a16="http://schemas.microsoft.com/office/drawing/2014/main" id="{E716B656-43AE-41BF-A9E6-BDC9338EEE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A101DA4B-1035-4FD7-BAE8-D36163A25D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CE45961-8EBC-4ABB-A06F-A2AB0FB728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9A9B635-F3A6-4A6C-A2A7-3BE84F317E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F91814F-6E8B-4495-875C-BBC65746A2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3575FA76-5996-41B2-807C-74C521B188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EE30801C-5D2D-4989-97AF-1BB6980ED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5036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0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©2012 Clinical Care Options, LLC. All rights reserved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3D8BBC4-4244-4B4D-899A-EE5002DAC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2FB72F01-6714-4A31-8C22-8E0F1B091B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FOLFIRINOX, leucovorin, 5-fluorouracil, irinotecan, oxaliplatin; m, modified.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511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AE, adverse event; DFS, disease-free survival; FOLFIRINOX, leucovorin, 5-fluorouracil, irinotecan, oxaliplatin; MFS, metastasis-free survival; m, modified; SoC, standard of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07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F534A179-E39B-41F6-A134-70AD64374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293E11-97E1-4AFF-B992-260501D5E438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671BDAA-FAED-47D2-81E5-5DBE3E10D8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D7C1693-38A2-462F-B2C4-8F8BC6250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FOLFIRINOX, leucovorin, 5-fluorouracil, irinotecan, oxaliplatin; m, modified; SoC, standard of care.</a:t>
            </a:r>
          </a:p>
          <a:p>
            <a:endParaRPr lang="en-US" i="1" dirty="0"/>
          </a:p>
          <a:p>
            <a:r>
              <a:rPr lang="en-US" b="1" i="0" dirty="0"/>
              <a:t>References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Sultana A, et al. Recent Results Cancer Res. 2012;196:65-88.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Neoptolemos JP, et al. Lancet. 2017;389:1011-1024.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Oettle H, et al. JAMA. 2013;310:1473-1481.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Neoptolemos JP, et al. JAMA. 2010;304:1073-1081.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Conroy T, et al. N Engl J Med. 2011;364:1817-1825.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Mahaseth H, et al. Pancreas. 2013;42:1311-1315.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Conroy T, et al. ASCO 2018. Abstract LBA4001.</a:t>
            </a:r>
          </a:p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247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DFS, disease-free survival; ECOG, Eastern Cooperative Oncology Group; FOLFIRINOX, leucovorin, 5-fluorouracil, irinotecan, oxaliplatin; m, modified; post-op, post-operative; PS, performance status; RT, radiation therapy.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300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ECOG, Eastern Cooperative Oncology Group; FOLFIRINOX, leucovorin, 5-fluorouracil, irinotecan, oxaliplatin; m, modified; PS, performance status.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095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ALT, alanine aminotransferase; AST, aspartate aminotransferase; FOLFIRINOX, leucovorin, 5-fluorouracil, irinotecan, oxaliplatin; m, modified.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72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FOLFIRINOX, leucovorin, 5-fluorouracil, irinotecan, oxaliplatin; G-CSF, granulocyte colony-stimulating factor; m, modified.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762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AE, adverse event; ALT, alanine aminotransferase; AST, aspartate aminotransferase; FOLFIRINOX, leucovorin, 5-fluorouracil, irinotecan, oxaliplatin; G-CSF, granulocyte colony-stimulating factor; m, modified.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212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CT, chemotherapy; FOLFIRINOX, leucovorin, 5-fluorouracil, irinotecan, oxaliplatin; m, modified.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397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DFS, disease-free survival; FOLFIRINOX, leucovorin, 5-fluorouracil, irinotecan, oxaliplatin; m, modified; MFS, metastasis-free survival; NR, not reached; </a:t>
            </a:r>
            <a:r>
              <a:rPr lang="en-US" i="1" dirty="0" err="1"/>
              <a:t>tx</a:t>
            </a:r>
            <a:r>
              <a:rPr lang="en-US" i="1" dirty="0"/>
              <a:t>, therapy.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B72F01-6714-4A31-8C22-8E0F1B091B5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86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081BD8D-90B2-44AB-9FF3-1F7A441F1FAE}"/>
              </a:ext>
            </a:extLst>
          </p:cNvPr>
          <p:cNvSpPr/>
          <p:nvPr userDrawn="1"/>
        </p:nvSpPr>
        <p:spPr>
          <a:xfrm>
            <a:off x="1" y="-16330"/>
            <a:ext cx="12192000" cy="4629151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34810A1D-62AF-40D2-BE14-AD3A7D2918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725677" y="409576"/>
            <a:ext cx="11032823" cy="2882265"/>
          </a:xfrm>
        </p:spPr>
        <p:txBody>
          <a:bodyPr/>
          <a:lstStyle>
            <a:lvl1pPr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7C91B4-87FC-4935-9F25-DE5E70BD8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06" y="3355525"/>
            <a:ext cx="3827419" cy="124741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565F86-5224-49AF-834C-BFD680380CA1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3" name="Picture 5" descr="CCO_ONC_RGB.jpg">
            <a:extLst>
              <a:ext uri="{FF2B5EF4-FFF2-40B4-BE49-F238E27FC236}">
                <a16:creationId xmlns:a16="http://schemas.microsoft.com/office/drawing/2014/main" id="{A6AEE984-4E13-41A6-A9D5-072DBE2E5A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31"/>
          <a:stretch>
            <a:fillRect/>
          </a:stretch>
        </p:blipFill>
        <p:spPr bwMode="auto">
          <a:xfrm>
            <a:off x="8150225" y="5876925"/>
            <a:ext cx="36734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90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4650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2" y="330201"/>
            <a:ext cx="11244149" cy="5250792"/>
          </a:xfrm>
          <a:prstGeom prst="rect">
            <a:avLst/>
          </a:prstGeom>
        </p:spPr>
        <p:txBody>
          <a:bodyPr anchorCtr="1"/>
          <a:lstStyle>
            <a:lvl1pPr algn="ctr">
              <a:defRPr sz="4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8F8BDA-1A03-445B-A76B-525DE8317C18}"/>
              </a:ext>
            </a:extLst>
          </p:cNvPr>
          <p:cNvSpPr/>
          <p:nvPr userDrawn="1"/>
        </p:nvSpPr>
        <p:spPr>
          <a:xfrm>
            <a:off x="1" y="6590270"/>
            <a:ext cx="12192000" cy="26773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293BAA-8C62-4F73-8124-D4D6BEBF88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81" y="5345430"/>
            <a:ext cx="3827419" cy="124741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97A50-08EF-437E-A636-931428B27154}"/>
              </a:ext>
            </a:extLst>
          </p:cNvPr>
          <p:cNvCxnSpPr/>
          <p:nvPr userDrawn="1"/>
        </p:nvCxnSpPr>
        <p:spPr>
          <a:xfrm>
            <a:off x="1" y="6589713"/>
            <a:ext cx="12192000" cy="0"/>
          </a:xfrm>
          <a:prstGeom prst="line">
            <a:avLst/>
          </a:prstGeom>
          <a:ln w="19050">
            <a:solidFill>
              <a:srgbClr val="7F3F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70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7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2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65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114105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5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63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14351" y="4856674"/>
            <a:ext cx="11283950" cy="115593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="1">
                <a:solidFill>
                  <a:srgbClr val="8B3D9A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84" y="239715"/>
            <a:ext cx="11244016" cy="1674813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759" y="1895477"/>
            <a:ext cx="10872444" cy="26057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DCE80E-A528-4F84-999C-167B7BD87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06" y="3355525"/>
            <a:ext cx="3827419" cy="124741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B50470-EA3D-49B4-8F28-4C9C1E0D226A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Picture 5" descr="CCO_ONC_RGB.jpg">
            <a:extLst>
              <a:ext uri="{FF2B5EF4-FFF2-40B4-BE49-F238E27FC236}">
                <a16:creationId xmlns:a16="http://schemas.microsoft.com/office/drawing/2014/main" id="{A8FCC512-B9D6-45E5-83A8-5B1B4BEE14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31"/>
          <a:stretch>
            <a:fillRect/>
          </a:stretch>
        </p:blipFill>
        <p:spPr bwMode="auto">
          <a:xfrm>
            <a:off x="8150225" y="5876925"/>
            <a:ext cx="36734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58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759" y="238125"/>
            <a:ext cx="1087244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0231" y="1517650"/>
            <a:ext cx="10881972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8AFCB-3188-4961-AAEE-DB4C7846ECE6}"/>
              </a:ext>
            </a:extLst>
          </p:cNvPr>
          <p:cNvSpPr/>
          <p:nvPr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43CC73-466D-4F58-8CB4-E7D562EE94BD}"/>
              </a:ext>
            </a:extLst>
          </p:cNvPr>
          <p:cNvCxnSpPr/>
          <p:nvPr/>
        </p:nvCxnSpPr>
        <p:spPr>
          <a:xfrm>
            <a:off x="1" y="6745288"/>
            <a:ext cx="12192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07A185B-7FCD-47CF-95BF-44DC96F2E8FE}"/>
              </a:ext>
            </a:extLst>
          </p:cNvPr>
          <p:cNvSpPr/>
          <p:nvPr userDrawn="1"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123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655" r:id="rId1"/>
    <p:sldLayoutId id="2147484656" r:id="rId2"/>
    <p:sldLayoutId id="2147484657" r:id="rId3"/>
    <p:sldLayoutId id="2147484658" r:id="rId4"/>
    <p:sldLayoutId id="2147484659" r:id="rId5"/>
    <p:sldLayoutId id="2147484660" r:id="rId6"/>
    <p:sldLayoutId id="2147484661" r:id="rId7"/>
    <p:sldLayoutId id="2147484662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600">
          <a:solidFill>
            <a:schemeClr val="bg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400">
          <a:solidFill>
            <a:schemeClr val="bg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200">
          <a:solidFill>
            <a:schemeClr val="bg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options.com/oncolog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linicaloption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inicaloption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5">
            <a:extLst>
              <a:ext uri="{FF2B5EF4-FFF2-40B4-BE49-F238E27FC236}">
                <a16:creationId xmlns:a16="http://schemas.microsoft.com/office/drawing/2014/main" id="{4D67E167-2F37-481F-AB26-A6E236679E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PRODIGE 24/CCTG PA.6: Phase III Trial of Adjuvant mFOLFIRINOX vs Gemcitabine in Patients With Resected Pancreatic Ductal Adenocarcinoma</a:t>
            </a:r>
          </a:p>
        </p:txBody>
      </p:sp>
      <p:sp>
        <p:nvSpPr>
          <p:cNvPr id="7173" name="Text Box 21">
            <a:extLst>
              <a:ext uri="{FF2B5EF4-FFF2-40B4-BE49-F238E27FC236}">
                <a16:creationId xmlns:a16="http://schemas.microsoft.com/office/drawing/2014/main" id="{F06524A7-0F4E-48E2-AB3D-6EB0F55D6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4" y="6202006"/>
            <a:ext cx="621665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1200" b="0">
                <a:solidFill>
                  <a:schemeClr val="bg1"/>
                </a:solidFill>
                <a:latin typeface="Calibri" panose="020F0502020204030204" pitchFamily="34" charset="0"/>
              </a:rPr>
              <a:t>This activity is supported by educational grants from Amgen; Astellas; AstraZeneca; Celgene Corporation; Eisai; Genentech; Janssen; Merck &amp; Co., Inc.; and Seattle Genetics.</a:t>
            </a:r>
            <a:endParaRPr lang="en-US" sz="12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E62D0D8C-1B42-46FC-AB58-35763614D6DD}"/>
              </a:ext>
            </a:extLst>
          </p:cNvPr>
          <p:cNvSpPr txBox="1">
            <a:spLocks noChangeArrowheads="1"/>
          </p:cNvSpPr>
          <p:nvPr/>
        </p:nvSpPr>
        <p:spPr bwMode="invGray">
          <a:xfrm>
            <a:off x="704850" y="3221038"/>
            <a:ext cx="6216650" cy="8159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itchFamily="2" charset="2"/>
              <a:buNone/>
              <a:defRPr sz="1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charset="0"/>
              <a:buChar char="–"/>
              <a:defRPr sz="24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charset="0"/>
              <a:buChar char="–"/>
              <a:defRPr>
                <a:solidFill>
                  <a:srgbClr val="FEFDDE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  <a:t>CCO Independent Conference Highlights*</a:t>
            </a:r>
            <a:br>
              <a:rPr lang="en-US" sz="2200" b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1600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  <a:t>of the </a:t>
            </a:r>
            <a:r>
              <a:rPr lang="en-US" sz="1600" i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  <a:t>2018 ASCO </a:t>
            </a:r>
            <a:r>
              <a:rPr lang="en-US" sz="1600" i="1" kern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  <a:t>Annual Meeting; </a:t>
            </a:r>
            <a:r>
              <a:rPr lang="en-US" sz="1600" i="1" kern="0" dirty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+mj-cs"/>
              </a:rPr>
              <a:t>June 1-5, 2018; Chicago, Illinois</a:t>
            </a:r>
            <a:endParaRPr lang="en-US" altLang="en-US" sz="1600" i="1" kern="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9446B31F-F8F7-42D5-BF3B-D36859DBF55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04850" y="4081463"/>
            <a:ext cx="4879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800" b="0" dirty="0">
                <a:solidFill>
                  <a:schemeClr val="bg2"/>
                </a:solidFill>
                <a:latin typeface="Calibri" panose="020F0502020204030204" pitchFamily="34" charset="0"/>
              </a:rPr>
              <a:t>*CCO is an independent medical education company that provides state-of-the-art medical information to healthcare professionals through conference coverage and other educational programs.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546831A-73CD-4F8E-9FF8-D93136486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759" y="238127"/>
            <a:ext cx="10872444" cy="1103313"/>
          </a:xfrm>
        </p:spPr>
        <p:txBody>
          <a:bodyPr/>
          <a:lstStyle/>
          <a:p>
            <a:r>
              <a:rPr lang="en-US" altLang="en-US" dirty="0"/>
              <a:t>PRODIGE 24/CCTG PA.6: Conclusions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5C30B9-DB9B-4F0D-825F-3ADFC7E0F7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dirty="0"/>
              <a:t>In patients with resected pancreatic ductal adenocarcinoma, adjuvant mFOLFIRINOX significantly prolonged DFS, MFS, OS, and disease-specific survival vs gemcitabine</a:t>
            </a:r>
          </a:p>
          <a:p>
            <a:pPr lvl="1"/>
            <a:r>
              <a:rPr lang="en-US" altLang="en-US" sz="2000" dirty="0"/>
              <a:t>Median DFS: 21.6 vs 12.8 mos (HR: 0.58; 95% CI: 0.46-0.73; </a:t>
            </a:r>
            <a:r>
              <a:rPr lang="en-US" altLang="en-US" sz="2000" i="1" dirty="0"/>
              <a:t>P </a:t>
            </a:r>
            <a:r>
              <a:rPr lang="en-US" altLang="en-US" sz="2000" dirty="0"/>
              <a:t>&lt; .0001)</a:t>
            </a:r>
          </a:p>
          <a:p>
            <a:pPr lvl="1"/>
            <a:r>
              <a:rPr lang="en-US" altLang="en-US" sz="2000" dirty="0"/>
              <a:t>Median MFS: 30.4 vs 17.7 mos (HR: 0.59; 95% CI: 0.46-0.75; </a:t>
            </a:r>
            <a:r>
              <a:rPr lang="en-US" altLang="en-US" sz="2000" i="1" dirty="0"/>
              <a:t>P </a:t>
            </a:r>
            <a:r>
              <a:rPr lang="en-US" altLang="en-US" sz="2000" dirty="0"/>
              <a:t>&lt; .0001)</a:t>
            </a:r>
          </a:p>
          <a:p>
            <a:pPr lvl="1"/>
            <a:r>
              <a:rPr lang="en-US" altLang="en-US" sz="2000" dirty="0"/>
              <a:t>Median OS: 54.4 vs 35.0 mos (HR: 0.64; 95% CI: 0.48-0.86; </a:t>
            </a:r>
            <a:r>
              <a:rPr lang="en-US" altLang="en-US" sz="2000" i="1" dirty="0"/>
              <a:t>P</a:t>
            </a:r>
            <a:r>
              <a:rPr lang="en-US" altLang="en-US" sz="2000" dirty="0"/>
              <a:t> = .003)</a:t>
            </a:r>
          </a:p>
          <a:p>
            <a:r>
              <a:rPr lang="en-US" altLang="en-US" sz="2200" dirty="0"/>
              <a:t>DFS benefit favored mFOLFIRINOX across all analyzed subgroups</a:t>
            </a:r>
          </a:p>
          <a:p>
            <a:r>
              <a:rPr lang="en-US" altLang="en-US" sz="2200" dirty="0"/>
              <a:t>mFOLFIRINOX associated with more toxicity than gemcitabine but AEs generally manageable</a:t>
            </a:r>
          </a:p>
          <a:p>
            <a:r>
              <a:rPr lang="en-US" altLang="en-US" sz="2200" dirty="0"/>
              <a:t>Investigators conclude that in Western countries </a:t>
            </a:r>
            <a:r>
              <a:rPr lang="en-US" altLang="en-US" sz="2200" dirty="0" err="1"/>
              <a:t>mFOLFIRINOX</a:t>
            </a:r>
            <a:r>
              <a:rPr lang="en-US" altLang="en-US" sz="2200" dirty="0"/>
              <a:t> should be considered as new SoC following resection for patients with pancreatic cancer and good performance status</a:t>
            </a:r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3959BC00-C739-4485-B3DF-6FF9F2ECD1D8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6282CFCF-7584-4A50-875D-283FF6349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042081A-2011-4448-9B3F-18F9B27E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" name="Text Box 11">
            <a:extLst>
              <a:ext uri="{FF2B5EF4-FFF2-40B4-BE49-F238E27FC236}">
                <a16:creationId xmlns:a16="http://schemas.microsoft.com/office/drawing/2014/main" id="{1E96597F-E496-4E4B-B8B9-33FA02C91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</p:spTree>
    <p:extLst>
      <p:ext uri="{BB962C8B-B14F-4D97-AF65-F5344CB8AC3E}">
        <p14:creationId xmlns:p14="http://schemas.microsoft.com/office/powerpoint/2010/main" val="205729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A93788-E77D-4CCE-84A4-6D74E9ED9D9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E1471D"/>
                </a:solidFill>
                <a:hlinkClick r:id="rId3"/>
              </a:rPr>
              <a:t>clinicaloptions.com/oncology</a:t>
            </a:r>
            <a:endParaRPr lang="en-US" dirty="0">
              <a:solidFill>
                <a:srgbClr val="E1471D"/>
              </a:solidFill>
            </a:endParaRPr>
          </a:p>
          <a:p>
            <a:endParaRPr lang="en-US" dirty="0"/>
          </a:p>
        </p:txBody>
      </p:sp>
      <p:sp>
        <p:nvSpPr>
          <p:cNvPr id="62467" name="Rectangle 10">
            <a:extLst>
              <a:ext uri="{FF2B5EF4-FFF2-40B4-BE49-F238E27FC236}">
                <a16:creationId xmlns:a16="http://schemas.microsoft.com/office/drawing/2014/main" id="{285A5094-ED29-4796-B20E-3FBFE4F2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altLang="en-US" sz="4000" dirty="0"/>
              <a:t>Go Online for More CCO </a:t>
            </a:r>
            <a:br>
              <a:rPr lang="en-US" altLang="en-US" sz="4000" dirty="0"/>
            </a:br>
            <a:r>
              <a:rPr lang="en-US" altLang="en-US" sz="4000" dirty="0"/>
              <a:t>Coverage of ASCO 2018!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8082EA74-AD3C-40A0-A143-D2201E93795E}"/>
              </a:ext>
            </a:extLst>
          </p:cNvPr>
          <p:cNvSpPr>
            <a:spLocks noGrp="1" noChangeArrowheads="1"/>
          </p:cNvSpPr>
          <p:nvPr>
            <p:ph sz="quarter" idx="10"/>
          </p:nvPr>
        </p:nvSpPr>
        <p:spPr/>
        <p:txBody>
          <a:bodyPr rtlCol="0">
            <a:normAutofit/>
          </a:bodyPr>
          <a:lstStyle/>
          <a:p>
            <a:pPr>
              <a:buClr>
                <a:schemeClr val="accent6"/>
              </a:buClr>
              <a:defRPr/>
            </a:pPr>
            <a:r>
              <a:rPr lang="en-US" sz="2400" dirty="0">
                <a:solidFill>
                  <a:schemeClr val="accent3"/>
                </a:solidFill>
              </a:rPr>
              <a:t>Short slideset summaries </a:t>
            </a:r>
            <a:r>
              <a:rPr lang="en-US" sz="2400" b="0" dirty="0">
                <a:solidFill>
                  <a:schemeClr val="bg1"/>
                </a:solidFill>
              </a:rPr>
              <a:t>and </a:t>
            </a:r>
            <a:r>
              <a:rPr lang="en-US" sz="2400" dirty="0">
                <a:solidFill>
                  <a:schemeClr val="accent3"/>
                </a:solidFill>
              </a:rPr>
              <a:t>additional CME-certified analyses </a:t>
            </a:r>
            <a:r>
              <a:rPr lang="en-US" sz="2400" b="0" dirty="0">
                <a:solidFill>
                  <a:schemeClr val="bg1"/>
                </a:solidFill>
              </a:rPr>
              <a:t>with expert faculty commentary on key studies in:</a:t>
            </a:r>
          </a:p>
          <a:p>
            <a:pPr marL="342797" indent="-342797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solidFill>
                  <a:schemeClr val="bg1"/>
                </a:solidFill>
              </a:rPr>
              <a:t>Gastrointestinal cancer</a:t>
            </a:r>
          </a:p>
          <a:p>
            <a:pPr marL="342797" indent="-342797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0" dirty="0">
                <a:solidFill>
                  <a:schemeClr val="bg1"/>
                </a:solidFill>
              </a:rPr>
              <a:t>Genitourinary cancer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F01699E0-D838-46BF-8D24-733C50677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3" y="6346826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 b="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F22AE9-1640-45F4-A7C0-AAC4BE9AEFBE}"/>
              </a:ext>
            </a:extLst>
          </p:cNvPr>
          <p:cNvSpPr txBox="1"/>
          <p:nvPr/>
        </p:nvSpPr>
        <p:spPr bwMode="auto">
          <a:xfrm>
            <a:off x="4415139" y="2765175"/>
            <a:ext cx="3791861" cy="88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chemeClr val="bg1"/>
                </a:solidFill>
                <a:latin typeface="Calibri" panose="020F0502020204030204" pitchFamily="34" charset="0"/>
              </a:rPr>
              <a:t>Hematologic malignancies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0" dirty="0">
                <a:solidFill>
                  <a:schemeClr val="bg1"/>
                </a:solidFill>
                <a:latin typeface="Calibri" panose="020F0502020204030204" pitchFamily="34" charset="0"/>
              </a:rPr>
              <a:t>Lung cancer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546831A-73CD-4F8E-9FF8-D93136486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759" y="238127"/>
            <a:ext cx="10872444" cy="1103313"/>
          </a:xfrm>
        </p:spPr>
        <p:txBody>
          <a:bodyPr/>
          <a:lstStyle/>
          <a:p>
            <a:r>
              <a:rPr lang="en-US" altLang="en-US" dirty="0"/>
              <a:t>mFOLFIRINOX vs Gemcitabine in Resected Pancreatic Cancer (PRODIGE 24/CCTG PA.6): Background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5C30B9-DB9B-4F0D-825F-3ADFC7E0F7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/>
              <a:t>Adjuvant gemcitabine and/or fluoropyrimidine current SoC in resected pancreatic cancer but &gt; 70% of patients relapse within 2 yrs of therapy</a:t>
            </a:r>
            <a:r>
              <a:rPr lang="en-US" altLang="en-US" sz="2600" baseline="30000" dirty="0"/>
              <a:t>[1-4]</a:t>
            </a:r>
          </a:p>
          <a:p>
            <a:r>
              <a:rPr lang="en-US" altLang="en-US" sz="2600" dirty="0"/>
              <a:t>FOLFIRINOX more effective than gemcitabine as first-line treatment of metastatic pancreatic cancer with good performance status but associated toxicity too high for adjuvant use</a:t>
            </a:r>
            <a:r>
              <a:rPr lang="en-US" altLang="en-US" sz="2600" baseline="30000" dirty="0"/>
              <a:t>[5]</a:t>
            </a:r>
          </a:p>
          <a:p>
            <a:r>
              <a:rPr lang="en-US" altLang="en-US" sz="2600" dirty="0"/>
              <a:t>Modified FOLFIRINOX regimen removes bolus fluorouracil, adds hematopoietic growth factor</a:t>
            </a:r>
            <a:r>
              <a:rPr lang="en-US" altLang="en-US" sz="2600" baseline="30000" dirty="0"/>
              <a:t>[6]</a:t>
            </a:r>
          </a:p>
          <a:p>
            <a:pPr lvl="1"/>
            <a:r>
              <a:rPr lang="en-US" altLang="en-US" sz="2400" dirty="0"/>
              <a:t>Maintains efficacy with less hematologic toxicity, diarrhea</a:t>
            </a:r>
          </a:p>
          <a:p>
            <a:r>
              <a:rPr lang="en-US" altLang="en-US" sz="2600" dirty="0"/>
              <a:t>Current phase III Unicancer GI </a:t>
            </a:r>
            <a:r>
              <a:rPr lang="da-DK" altLang="en-US" sz="2600" dirty="0"/>
              <a:t>PRODIGE 24/CCTG PA.6 trial evaluated efficacy, safety of adjuvant </a:t>
            </a:r>
            <a:r>
              <a:rPr lang="en-US" altLang="en-US" sz="2600" dirty="0"/>
              <a:t>mFOLFIRINOX vs gemcitabine following resection in patients with metastatic pancreatic ductal adenocarcinoma</a:t>
            </a:r>
            <a:r>
              <a:rPr lang="en-US" altLang="en-US" sz="2600" baseline="30000" dirty="0"/>
              <a:t>[7]</a:t>
            </a:r>
          </a:p>
        </p:txBody>
      </p:sp>
      <p:sp>
        <p:nvSpPr>
          <p:cNvPr id="9221" name="Text Box 11">
            <a:extLst>
              <a:ext uri="{FF2B5EF4-FFF2-40B4-BE49-F238E27FC236}">
                <a16:creationId xmlns:a16="http://schemas.microsoft.com/office/drawing/2014/main" id="{0B865CED-4EF9-403A-B72A-0302F40DC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 in slidenotes.</a:t>
            </a:r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3959BC00-C739-4485-B3DF-6FF9F2ECD1D8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6282CFCF-7584-4A50-875D-283FF6349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042081A-2011-4448-9B3F-18F9B27E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842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65B5284-A016-40AE-8211-CECB2CF27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PRODIGE 24/CCTG PA.6: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9C64-EF8A-4171-870C-6BA80C972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535531"/>
          </a:xfrm>
        </p:spPr>
        <p:txBody>
          <a:bodyPr/>
          <a:lstStyle/>
          <a:p>
            <a:r>
              <a:rPr lang="en-US" sz="2000" dirty="0"/>
              <a:t>Randomized, multicenter, phase III trial (data cutoff: April 13, 2018)</a:t>
            </a:r>
          </a:p>
          <a:p>
            <a:pPr lvl="1"/>
            <a:r>
              <a:rPr lang="en-US" sz="1800" dirty="0"/>
              <a:t>Median follow-up: 33.6 mos (95% CI: 30.3-36.0)</a:t>
            </a:r>
          </a:p>
        </p:txBody>
      </p:sp>
      <p:sp>
        <p:nvSpPr>
          <p:cNvPr id="19460" name="Text Box 45">
            <a:extLst>
              <a:ext uri="{FF2B5EF4-FFF2-40B4-BE49-F238E27FC236}">
                <a16:creationId xmlns:a16="http://schemas.microsoft.com/office/drawing/2014/main" id="{73BB8788-EA93-4F80-B091-B8486BEE8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06" y="2866623"/>
            <a:ext cx="351158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b="0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Patients 18-79 years of age with histologically confirmed R0 or R1 resected pancreatic ductal adenocarcinoma; CA19-9 level </a:t>
            </a:r>
            <a:br>
              <a:rPr lang="en-GB" altLang="en-US" sz="1800" b="0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</a:br>
            <a:r>
              <a:rPr lang="en-GB" altLang="en-US" sz="1800" b="0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&lt; 180 U/mL ≤ 12 wks post surgery; ECOG PS 0/1; no prior chemotherapy or RT (N = 493)</a:t>
            </a:r>
          </a:p>
        </p:txBody>
      </p:sp>
      <p:sp>
        <p:nvSpPr>
          <p:cNvPr id="19463" name="Rectangle 49">
            <a:extLst>
              <a:ext uri="{FF2B5EF4-FFF2-40B4-BE49-F238E27FC236}">
                <a16:creationId xmlns:a16="http://schemas.microsoft.com/office/drawing/2014/main" id="{C346F25D-ABA6-46CD-940B-7C5654E37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301" y="2807654"/>
            <a:ext cx="4619874" cy="1005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 anchorCtr="1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mFOLFIRINOX*</a:t>
            </a: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Q2W x 12 cycles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(n = 247</a:t>
            </a:r>
            <a:r>
              <a:rPr lang="en-US" altLang="en-US" sz="1800" b="0" baseline="30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†</a:t>
            </a: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9464" name="Rectangle 50">
            <a:extLst>
              <a:ext uri="{FF2B5EF4-FFF2-40B4-BE49-F238E27FC236}">
                <a16:creationId xmlns:a16="http://schemas.microsoft.com/office/drawing/2014/main" id="{FD3256D1-4424-49E5-A490-F3D2F228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301" y="3994250"/>
            <a:ext cx="4619874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anchor="ctr" anchorCtr="1"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Gemcitabine </a:t>
            </a: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1000 mg/m</a:t>
            </a:r>
            <a:r>
              <a:rPr lang="en-US" altLang="en-US" sz="1800" b="0" baseline="30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2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Day 1, 8, 15 of 28-day cycle x 6 cycles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(n = 246</a:t>
            </a:r>
            <a:r>
              <a:rPr lang="en-US" altLang="en-US" sz="1800" b="0" baseline="300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‡</a:t>
            </a:r>
            <a:r>
              <a:rPr lang="en-US" altLang="en-US" sz="1800" b="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9467" name="Line 53">
            <a:extLst>
              <a:ext uri="{FF2B5EF4-FFF2-40B4-BE49-F238E27FC236}">
                <a16:creationId xmlns:a16="http://schemas.microsoft.com/office/drawing/2014/main" id="{19B47B8E-7D11-46DE-BD1E-B2309FDE5C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5530" y="4307349"/>
            <a:ext cx="544360" cy="20176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468" name="Line 54">
            <a:extLst>
              <a:ext uri="{FF2B5EF4-FFF2-40B4-BE49-F238E27FC236}">
                <a16:creationId xmlns:a16="http://schemas.microsoft.com/office/drawing/2014/main" id="{D1F2E6DC-39ED-43FE-A784-E6851ADCA3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5530" y="3311053"/>
            <a:ext cx="544360" cy="285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9" name="Group 7">
            <a:extLst>
              <a:ext uri="{FF2B5EF4-FFF2-40B4-BE49-F238E27FC236}">
                <a16:creationId xmlns:a16="http://schemas.microsoft.com/office/drawing/2014/main" id="{1C71F672-C732-4354-B0A8-68B6F59E7D09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20" name="Picture 9">
              <a:extLst>
                <a:ext uri="{FF2B5EF4-FFF2-40B4-BE49-F238E27FC236}">
                  <a16:creationId xmlns:a16="http://schemas.microsoft.com/office/drawing/2014/main" id="{AAC37539-5F68-4ED9-8188-E6C146B423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D7A84B76-E893-4798-99CB-43F1343A8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7" name="TextBox 2">
            <a:extLst>
              <a:ext uri="{FF2B5EF4-FFF2-40B4-BE49-F238E27FC236}">
                <a16:creationId xmlns:a16="http://schemas.microsoft.com/office/drawing/2014/main" id="{9145FAB1-35E7-E54E-AD7C-6B51E787E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70" y="2456499"/>
            <a:ext cx="9181561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auto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8B3D9A"/>
              </a:buClr>
              <a:buFont typeface="Arial" panose="020B0604020202020204" pitchFamily="34" charset="0"/>
              <a:buNone/>
              <a:defRPr/>
            </a:pPr>
            <a:r>
              <a:rPr lang="en-US" altLang="en-US" sz="1400" b="0" i="1" kern="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Stratified by center, resection margin (R0 vs R1), post-op CA 19-9 level (≤ 90 U/mL vs 91-179), pN0 vs pN1</a:t>
            </a:r>
          </a:p>
        </p:txBody>
      </p:sp>
      <p:cxnSp>
        <p:nvCxnSpPr>
          <p:cNvPr id="18" name="Straight Arrow Connector 16">
            <a:extLst>
              <a:ext uri="{FF2B5EF4-FFF2-40B4-BE49-F238E27FC236}">
                <a16:creationId xmlns:a16="http://schemas.microsoft.com/office/drawing/2014/main" id="{8F5C4B6E-E465-5C49-BA29-CE04A1EE57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0132" y="2820180"/>
            <a:ext cx="0" cy="36576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11">
            <a:extLst>
              <a:ext uri="{FF2B5EF4-FFF2-40B4-BE49-F238E27FC236}">
                <a16:creationId xmlns:a16="http://schemas.microsoft.com/office/drawing/2014/main" id="{8E5A5F63-40F9-B449-9F90-DF926C4A3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51C6D-E540-2F42-B9E0-4218EB4C50F6}"/>
              </a:ext>
            </a:extLst>
          </p:cNvPr>
          <p:cNvSpPr txBox="1"/>
          <p:nvPr/>
        </p:nvSpPr>
        <p:spPr bwMode="auto">
          <a:xfrm>
            <a:off x="1051345" y="4934413"/>
            <a:ext cx="9860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*On Day 1 of each cycle, oxaliplatin 85 mg/m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, leucovorin 400 mg/m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, and irinotecan 180 mg/m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 (reduced to 150 mg/m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 due to </a:t>
            </a: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20% grade 3/4 diarrhea rate in first 30 patients); continuous fluorouracil IV 2.4 g/m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 over 46 hrs. </a:t>
            </a:r>
            <a:r>
              <a:rPr lang="en-US" alt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†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n = 238 treated. </a:t>
            </a:r>
            <a:r>
              <a:rPr lang="en-US" alt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‡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n = 243 treated.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89A13C2-A0D7-4992-A8D8-6DACF887153B}"/>
              </a:ext>
            </a:extLst>
          </p:cNvPr>
          <p:cNvSpPr txBox="1">
            <a:spLocks/>
          </p:cNvSpPr>
          <p:nvPr/>
        </p:nvSpPr>
        <p:spPr bwMode="auto">
          <a:xfrm>
            <a:off x="604675" y="5464157"/>
            <a:ext cx="10877529" cy="6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bg1"/>
              </a:buClr>
              <a:buFont typeface="Arial" panose="020B0604020202020204" pitchFamily="34" charset="0"/>
              <a:buChar char="‒"/>
              <a:defRPr sz="26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bg1"/>
              </a:buClr>
              <a:buFont typeface="Arial" panose="020B0604020202020204" pitchFamily="34" charset="0"/>
              <a:buChar char="‒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bg1"/>
              </a:buClr>
              <a:buFont typeface="Arial" panose="020B0604020202020204" pitchFamily="34" charset="0"/>
              <a:buChar char="‒"/>
              <a:defRPr sz="22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bg1"/>
              </a:buClr>
              <a:buFont typeface="Arial" panose="020B0604020202020204" pitchFamily="34" charset="0"/>
              <a:buChar char="‒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/>
              <a:t>Primary endpoint: DFS, defined as no tumor, metastasis, second cancer, or death</a:t>
            </a:r>
          </a:p>
          <a:p>
            <a:r>
              <a:rPr lang="en-US" sz="2000" b="0" kern="0" dirty="0"/>
              <a:t>Secondary endpoints: toxicity, OS, cancer-specific survival, metastasis-free survival </a:t>
            </a:r>
          </a:p>
        </p:txBody>
      </p:sp>
      <p:cxnSp>
        <p:nvCxnSpPr>
          <p:cNvPr id="23" name="Straight Arrow Connector 16">
            <a:extLst>
              <a:ext uri="{FF2B5EF4-FFF2-40B4-BE49-F238E27FC236}">
                <a16:creationId xmlns:a16="http://schemas.microsoft.com/office/drawing/2014/main" id="{B3A6621A-D138-48D7-8539-6AE36462ADC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9760729" y="3733564"/>
            <a:ext cx="0" cy="36576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solid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45">
            <a:extLst>
              <a:ext uri="{FF2B5EF4-FFF2-40B4-BE49-F238E27FC236}">
                <a16:creationId xmlns:a16="http://schemas.microsoft.com/office/drawing/2014/main" id="{43AFC165-B6C8-47CF-978D-546B50B84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4881" y="3559119"/>
            <a:ext cx="20565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i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CT scans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i="1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every 3 mos</a:t>
            </a:r>
          </a:p>
        </p:txBody>
      </p:sp>
    </p:spTree>
    <p:extLst>
      <p:ext uri="{BB962C8B-B14F-4D97-AF65-F5344CB8AC3E}">
        <p14:creationId xmlns:p14="http://schemas.microsoft.com/office/powerpoint/2010/main" val="416586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3F22C4-763B-49A7-9CF7-DAEC5F28A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PRODIGE 24/CCTG PA.6: Baseline Patient Characteristics</a:t>
            </a:r>
          </a:p>
        </p:txBody>
      </p:sp>
      <p:graphicFrame>
        <p:nvGraphicFramePr>
          <p:cNvPr id="46112" name="Group 32">
            <a:extLst>
              <a:ext uri="{FF2B5EF4-FFF2-40B4-BE49-F238E27FC236}">
                <a16:creationId xmlns:a16="http://schemas.microsoft.com/office/drawing/2014/main" id="{D7C5433A-81C8-4628-823D-0376ECD29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44725"/>
              </p:ext>
            </p:extLst>
          </p:nvPr>
        </p:nvGraphicFramePr>
        <p:xfrm>
          <a:off x="719136" y="1240032"/>
          <a:ext cx="10763251" cy="4937984"/>
        </p:xfrm>
        <a:graphic>
          <a:graphicData uri="http://schemas.openxmlformats.org/drawingml/2006/table">
            <a:tbl>
              <a:tblPr/>
              <a:tblGrid>
                <a:gridCol w="4510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5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620">
                  <a:extLst>
                    <a:ext uri="{9D8B030D-6E8A-4147-A177-3AD203B41FA5}">
                      <a16:colId xmlns:a16="http://schemas.microsoft.com/office/drawing/2014/main" val="29757396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Characteristic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 (n = 247)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 (n = 246)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Median age, yrs (range)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 (30-79)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64 (30-81)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Male,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ECOG PS 0/1,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49.8/50.2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52.5/47.5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Diabetes,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25.3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26.6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Median tumor size, mm (range)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 (8-90)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 (6-120)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130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T1-2/T3-4,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12.5/87.5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9.8/90.2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36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N0/N1,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22.3/77.7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24.5/75.5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21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Stage: I/IIA/IIB/III-IV,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4.9/17.4/74.1/3.6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5.7/19.1/72.8/2.4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46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Well/moderately/poorly differentiated tumor grade,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30.6/54.1/15.3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33.9/53.7/12.5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78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Whipple resection,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444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R1 resection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40.1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45.7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16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Venous resection,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28.2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4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Lymphovascular emboli,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73.7*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63.1*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57003"/>
                  </a:ext>
                </a:extLst>
              </a:tr>
            </a:tbl>
          </a:graphicData>
        </a:graphic>
      </p:graphicFrame>
      <p:grpSp>
        <p:nvGrpSpPr>
          <p:cNvPr id="12" name="Group 7">
            <a:extLst>
              <a:ext uri="{FF2B5EF4-FFF2-40B4-BE49-F238E27FC236}">
                <a16:creationId xmlns:a16="http://schemas.microsoft.com/office/drawing/2014/main" id="{B0F50BD7-A5AC-4E19-9C3E-32918B2FE146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A60372B6-2613-48C8-84CE-4A581971D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E7E8FBC-F255-4854-9895-619170673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9" name="Text Box 11">
            <a:extLst>
              <a:ext uri="{FF2B5EF4-FFF2-40B4-BE49-F238E27FC236}">
                <a16:creationId xmlns:a16="http://schemas.microsoft.com/office/drawing/2014/main" id="{C0C7F178-FC9F-5B44-A0A0-2DD1B77C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8A0803-5A77-4B88-B8E2-71BB5AA06C9B}"/>
              </a:ext>
            </a:extLst>
          </p:cNvPr>
          <p:cNvSpPr txBox="1"/>
          <p:nvPr/>
        </p:nvSpPr>
        <p:spPr bwMode="auto">
          <a:xfrm>
            <a:off x="609759" y="6137249"/>
            <a:ext cx="7649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= .02</a:t>
            </a:r>
          </a:p>
        </p:txBody>
      </p:sp>
    </p:spTree>
    <p:extLst>
      <p:ext uri="{BB962C8B-B14F-4D97-AF65-F5344CB8AC3E}">
        <p14:creationId xmlns:p14="http://schemas.microsoft.com/office/powerpoint/2010/main" val="127506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546831A-73CD-4F8E-9FF8-D93136486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759" y="238127"/>
            <a:ext cx="10872444" cy="1103313"/>
          </a:xfrm>
        </p:spPr>
        <p:txBody>
          <a:bodyPr/>
          <a:lstStyle/>
          <a:p>
            <a:r>
              <a:rPr lang="en-US" altLang="en-US" dirty="0"/>
              <a:t>PRODIGE 24/CCTG PA.6: Safety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5C30B9-DB9B-4F0D-825F-3ADFC7E0F7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Main nonhematologic adverse events </a:t>
            </a:r>
          </a:p>
          <a:p>
            <a:pPr lvl="1"/>
            <a:r>
              <a:rPr lang="en-US" altLang="en-US" dirty="0"/>
              <a:t>Higher rates with mFOLFIRINOX: diarrhea (especially in cycles 1-2; higher rates related to more lymph nodes examined), sensory peripheral neuropathy, fatigue, vomiting, mucositis, hand–foot syndrome </a:t>
            </a:r>
          </a:p>
          <a:p>
            <a:pPr lvl="1"/>
            <a:r>
              <a:rPr lang="en-US" altLang="en-US" dirty="0"/>
              <a:t>Higher rates with gemcitabine: headache, fever, influenzalike symptoms, ALT increase, AST increase; 1 toxic death</a:t>
            </a:r>
            <a:endParaRPr lang="en-US" altLang="en-US" sz="2600" dirty="0"/>
          </a:p>
          <a:p>
            <a:r>
              <a:rPr lang="en-US" altLang="en-US" sz="2600" dirty="0"/>
              <a:t>Significantly more patients stopped treatment early in mFOLFIRINOX arm (33.6% vs 21.0%, </a:t>
            </a:r>
            <a:r>
              <a:rPr lang="en-US" altLang="en-US" sz="2600" i="1" dirty="0"/>
              <a:t>P</a:t>
            </a:r>
            <a:r>
              <a:rPr lang="en-US" altLang="en-US" sz="2600" dirty="0"/>
              <a:t> = .002)</a:t>
            </a:r>
          </a:p>
          <a:p>
            <a:pPr lvl="1"/>
            <a:r>
              <a:rPr lang="en-US" altLang="en-US" sz="2400" dirty="0"/>
              <a:t>Higher rates due to toxicity, patient decision; gemcitabine more often discontinued due to relapse</a:t>
            </a:r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3959BC00-C739-4485-B3DF-6FF9F2ECD1D8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6282CFCF-7584-4A50-875D-283FF6349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042081A-2011-4448-9B3F-18F9B27E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" name="Text Box 11">
            <a:extLst>
              <a:ext uri="{FF2B5EF4-FFF2-40B4-BE49-F238E27FC236}">
                <a16:creationId xmlns:a16="http://schemas.microsoft.com/office/drawing/2014/main" id="{3FBC7A52-8291-CF4B-B783-4984BDDAF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</p:spTree>
    <p:extLst>
      <p:ext uri="{BB962C8B-B14F-4D97-AF65-F5344CB8AC3E}">
        <p14:creationId xmlns:p14="http://schemas.microsoft.com/office/powerpoint/2010/main" val="170076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3F22C4-763B-49A7-9CF7-DAEC5F28A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PRODIGE 24/CCTG PA.6: Hematologic Adverse Events</a:t>
            </a:r>
          </a:p>
        </p:txBody>
      </p:sp>
      <p:graphicFrame>
        <p:nvGraphicFramePr>
          <p:cNvPr id="46112" name="Group 32">
            <a:extLst>
              <a:ext uri="{FF2B5EF4-FFF2-40B4-BE49-F238E27FC236}">
                <a16:creationId xmlns:a16="http://schemas.microsoft.com/office/drawing/2014/main" id="{D7C5433A-81C8-4628-823D-0376ECD29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73796"/>
              </p:ext>
            </p:extLst>
          </p:nvPr>
        </p:nvGraphicFramePr>
        <p:xfrm>
          <a:off x="719138" y="1600200"/>
          <a:ext cx="10763250" cy="3109056"/>
        </p:xfrm>
        <a:graphic>
          <a:graphicData uri="http://schemas.openxmlformats.org/drawingml/2006/table">
            <a:tbl>
              <a:tblPr/>
              <a:tblGrid>
                <a:gridCol w="5286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1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4642">
                  <a:extLst>
                    <a:ext uri="{9D8B030D-6E8A-4147-A177-3AD203B41FA5}">
                      <a16:colId xmlns:a16="http://schemas.microsoft.com/office/drawing/2014/main" val="321365481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Grade 3/4 Hematologic Event, %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238)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243)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Anemia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Neutropenia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28.4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G-CSF use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59.9*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Febrile neutropenia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207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Lymphopenia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559797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Thrombocytopenia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†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90058"/>
                  </a:ext>
                </a:extLst>
              </a:tr>
            </a:tbl>
          </a:graphicData>
        </a:graphic>
      </p:graphicFrame>
      <p:grpSp>
        <p:nvGrpSpPr>
          <p:cNvPr id="12" name="Group 7">
            <a:extLst>
              <a:ext uri="{FF2B5EF4-FFF2-40B4-BE49-F238E27FC236}">
                <a16:creationId xmlns:a16="http://schemas.microsoft.com/office/drawing/2014/main" id="{B0F50BD7-A5AC-4E19-9C3E-32918B2FE146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A60372B6-2613-48C8-84CE-4A581971D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E7E8FBC-F255-4854-9895-619170673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9" name="Text Box 11">
            <a:extLst>
              <a:ext uri="{FF2B5EF4-FFF2-40B4-BE49-F238E27FC236}">
                <a16:creationId xmlns:a16="http://schemas.microsoft.com/office/drawing/2014/main" id="{EFBD96AC-FD4E-D348-AFDD-9E8E11E4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306D30-F8B9-400B-A265-76C0AECE8988}"/>
              </a:ext>
            </a:extLst>
          </p:cNvPr>
          <p:cNvSpPr txBox="1"/>
          <p:nvPr/>
        </p:nvSpPr>
        <p:spPr bwMode="auto">
          <a:xfrm>
            <a:off x="719138" y="4691859"/>
            <a:ext cx="15359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†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= .03.</a:t>
            </a:r>
          </a:p>
        </p:txBody>
      </p:sp>
    </p:spTree>
    <p:extLst>
      <p:ext uri="{BB962C8B-B14F-4D97-AF65-F5344CB8AC3E}">
        <p14:creationId xmlns:p14="http://schemas.microsoft.com/office/powerpoint/2010/main" val="129630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3F22C4-763B-49A7-9CF7-DAEC5F28A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758" y="238127"/>
            <a:ext cx="11131627" cy="1103313"/>
          </a:xfrm>
        </p:spPr>
        <p:txBody>
          <a:bodyPr/>
          <a:lstStyle/>
          <a:p>
            <a:r>
              <a:rPr lang="en-US" altLang="en-US" dirty="0"/>
              <a:t>PRODIGE 24/CCTG PA.6: Nonhematologic Adverse Events</a:t>
            </a:r>
          </a:p>
        </p:txBody>
      </p:sp>
      <p:grpSp>
        <p:nvGrpSpPr>
          <p:cNvPr id="12" name="Group 7">
            <a:extLst>
              <a:ext uri="{FF2B5EF4-FFF2-40B4-BE49-F238E27FC236}">
                <a16:creationId xmlns:a16="http://schemas.microsoft.com/office/drawing/2014/main" id="{B0F50BD7-A5AC-4E19-9C3E-32918B2FE146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A60372B6-2613-48C8-84CE-4A581971D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E7E8FBC-F255-4854-9895-619170673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9" name="Text Box 11">
            <a:extLst>
              <a:ext uri="{FF2B5EF4-FFF2-40B4-BE49-F238E27FC236}">
                <a16:creationId xmlns:a16="http://schemas.microsoft.com/office/drawing/2014/main" id="{EFBD96AC-FD4E-D348-AFDD-9E8E11E4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graphicFrame>
        <p:nvGraphicFramePr>
          <p:cNvPr id="10" name="Group 3">
            <a:extLst>
              <a:ext uri="{FF2B5EF4-FFF2-40B4-BE49-F238E27FC236}">
                <a16:creationId xmlns:a16="http://schemas.microsoft.com/office/drawing/2014/main" id="{29018354-908D-474F-A2FE-061EA6EC7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290602"/>
              </p:ext>
            </p:extLst>
          </p:nvPr>
        </p:nvGraphicFramePr>
        <p:xfrm>
          <a:off x="727077" y="1604965"/>
          <a:ext cx="5368925" cy="3899277"/>
        </p:xfrm>
        <a:graphic>
          <a:graphicData uri="http://schemas.openxmlformats.org/drawingml/2006/table">
            <a:tbl>
              <a:tblPr/>
              <a:tblGrid>
                <a:gridCol w="205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AE, %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238)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243)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7130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 Grade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Grade 3/4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 Grade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Grade 3/4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Diarrhea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84.4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18.6*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4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Sensory peripheral neuropathy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61.2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9.3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8.7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Fatigue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84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77.6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4.6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Vomiting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1.2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Mucositis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33.8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14.9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Alopecia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19.5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471036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Hand–foot syndrome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1" name="Group 3">
            <a:extLst>
              <a:ext uri="{FF2B5EF4-FFF2-40B4-BE49-F238E27FC236}">
                <a16:creationId xmlns:a16="http://schemas.microsoft.com/office/drawing/2014/main" id="{B018B8AA-E8CD-469F-8E79-26D1898734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938746"/>
              </p:ext>
            </p:extLst>
          </p:nvPr>
        </p:nvGraphicFramePr>
        <p:xfrm>
          <a:off x="6372461" y="1604965"/>
          <a:ext cx="5368925" cy="3257588"/>
        </p:xfrm>
        <a:graphic>
          <a:graphicData uri="http://schemas.openxmlformats.org/drawingml/2006/table">
            <a:tbl>
              <a:tblPr/>
              <a:tblGrid>
                <a:gridCol w="205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9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AE, %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238)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243)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7130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 Grade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Grade 3/4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 Grade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Grade 3/4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2E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8.4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Fever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16.5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32.4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Flu-like symptoms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5.0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ALT increase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4.2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73.5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5.0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AST increase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3.8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DA1BB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55560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Toxic death</a:t>
                      </a:r>
                    </a:p>
                  </a:txBody>
                  <a:tcPr marL="121699" marR="121699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--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53B3B51-F518-4BFA-A758-CB19E2595CB8}"/>
              </a:ext>
            </a:extLst>
          </p:cNvPr>
          <p:cNvSpPr/>
          <p:nvPr/>
        </p:nvSpPr>
        <p:spPr bwMode="auto">
          <a:xfrm>
            <a:off x="2763520" y="1604965"/>
            <a:ext cx="1645920" cy="389927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l"/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4A7EE8-66A9-4444-80BF-1FDDD344B8D2}"/>
              </a:ext>
            </a:extLst>
          </p:cNvPr>
          <p:cNvSpPr/>
          <p:nvPr/>
        </p:nvSpPr>
        <p:spPr bwMode="auto">
          <a:xfrm>
            <a:off x="10084574" y="1604964"/>
            <a:ext cx="1645920" cy="3246120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l"/>
            <a:endParaRPr lang="en-US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6963C-A2E3-4BAC-9B94-4E835A82F858}"/>
              </a:ext>
            </a:extLst>
          </p:cNvPr>
          <p:cNvSpPr txBox="1"/>
          <p:nvPr/>
        </p:nvSpPr>
        <p:spPr bwMode="auto">
          <a:xfrm>
            <a:off x="727077" y="5572941"/>
            <a:ext cx="87236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*Cycle 1, 8.6%; cycle 2, 6.3%; cycles 3-5, 3%; cycles 6-12, 1%.</a:t>
            </a: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All any grade AE comparisons except alopecia incidence were significantly different (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 &lt; .05) across treatment arms.</a:t>
            </a:r>
          </a:p>
        </p:txBody>
      </p:sp>
    </p:spTree>
    <p:extLst>
      <p:ext uri="{BB962C8B-B14F-4D97-AF65-F5344CB8AC3E}">
        <p14:creationId xmlns:p14="http://schemas.microsoft.com/office/powerpoint/2010/main" val="170041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1F885-EAA2-4682-92A0-BD07C1AF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PRODIGE 24/CCTG PA.6: Patient Disposition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826B7072-6D2B-45FB-8076-5F22CD8BE2AA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41BD7522-C6DE-441F-AB66-0018010D35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DBA13287-00D8-4B73-A5C3-2F036A32E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" name="Text Box 11">
            <a:extLst>
              <a:ext uri="{FF2B5EF4-FFF2-40B4-BE49-F238E27FC236}">
                <a16:creationId xmlns:a16="http://schemas.microsoft.com/office/drawing/2014/main" id="{E50EAD94-B30D-4277-B245-A61062FF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graphicFrame>
        <p:nvGraphicFramePr>
          <p:cNvPr id="9" name="Group 32">
            <a:extLst>
              <a:ext uri="{FF2B5EF4-FFF2-40B4-BE49-F238E27FC236}">
                <a16:creationId xmlns:a16="http://schemas.microsoft.com/office/drawing/2014/main" id="{5E41229F-C15C-437C-8567-713D5E7EC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10550"/>
              </p:ext>
            </p:extLst>
          </p:nvPr>
        </p:nvGraphicFramePr>
        <p:xfrm>
          <a:off x="719138" y="1600200"/>
          <a:ext cx="10763250" cy="4114880"/>
        </p:xfrm>
        <a:graphic>
          <a:graphicData uri="http://schemas.openxmlformats.org/drawingml/2006/table">
            <a:tbl>
              <a:tblPr/>
              <a:tblGrid>
                <a:gridCol w="505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7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7146">
                  <a:extLst>
                    <a:ext uri="{9D8B030D-6E8A-4147-A177-3AD203B41FA5}">
                      <a16:colId xmlns:a16="http://schemas.microsoft.com/office/drawing/2014/main" val="41644876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Parameter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238)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243)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Completion of all CT cycles,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66.4*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79.0*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Planned administrations, n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Median administrations received, n (range)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Delayed administrations, %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(1-12)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(1-18)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†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Patients with relative dose intensity &gt; 0.70,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48.7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‡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91.4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‡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777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Early discontinuation, n (%)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Relapse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Toxicity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Investigator decision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Patient decision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(33.6)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§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(6.3)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 (8.8)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(2.9)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(5.4)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 (21.0)</a:t>
                      </a:r>
                      <a:r>
                        <a:rPr lang="en-US" sz="2000" b="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§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(10.7)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(4.5)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(0.8)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(0.8)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471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A77E59-5838-4C2B-B7FB-9410A0849508}"/>
              </a:ext>
            </a:extLst>
          </p:cNvPr>
          <p:cNvSpPr txBox="1"/>
          <p:nvPr/>
        </p:nvSpPr>
        <p:spPr bwMode="auto">
          <a:xfrm>
            <a:off x="719138" y="5729204"/>
            <a:ext cx="30877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= .002.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†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&lt; .001.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§</a:t>
            </a:r>
            <a:r>
              <a:rPr lang="en-US" sz="1400" b="0" i="1" dirty="0">
                <a:solidFill>
                  <a:schemeClr val="bg1"/>
                </a:solidFill>
                <a:latin typeface="Calibri" panose="020F0502020204030204" pitchFamily="34" charset="0"/>
              </a:rPr>
              <a:t>P 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= .002.</a:t>
            </a:r>
          </a:p>
        </p:txBody>
      </p:sp>
    </p:spTree>
    <p:extLst>
      <p:ext uri="{BB962C8B-B14F-4D97-AF65-F5344CB8AC3E}">
        <p14:creationId xmlns:p14="http://schemas.microsoft.com/office/powerpoint/2010/main" val="59285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3F22C4-763B-49A7-9CF7-DAEC5F28A5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PRODIGE 24/CCTG PA.6: Survival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EDFBB-D458-4CAB-B4FE-B3EA030A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02" y="5162829"/>
            <a:ext cx="11273396" cy="952197"/>
          </a:xfrm>
        </p:spPr>
        <p:txBody>
          <a:bodyPr/>
          <a:lstStyle/>
          <a:p>
            <a:pPr>
              <a:spcAft>
                <a:spcPts val="200"/>
              </a:spcAft>
            </a:pPr>
            <a:r>
              <a:rPr lang="en-US" sz="2000" dirty="0"/>
              <a:t>DFS benefit favored mFOLFIRINOX across all predefined subgroups</a:t>
            </a:r>
          </a:p>
          <a:p>
            <a:pPr>
              <a:spcAft>
                <a:spcPts val="200"/>
              </a:spcAft>
            </a:pPr>
            <a:r>
              <a:rPr lang="en-US" sz="2000" dirty="0"/>
              <a:t>Per multivariable analysis, prognostic factors for DFS included </a:t>
            </a:r>
            <a:r>
              <a:rPr lang="en-US" sz="2000" dirty="0" err="1"/>
              <a:t>mFOLFIRINOX</a:t>
            </a:r>
            <a:r>
              <a:rPr lang="en-US" sz="2000" dirty="0"/>
              <a:t> </a:t>
            </a:r>
            <a:r>
              <a:rPr lang="en-US" sz="2000" dirty="0" err="1"/>
              <a:t>tx</a:t>
            </a:r>
            <a:r>
              <a:rPr lang="en-US" sz="2000" dirty="0"/>
              <a:t> (HR: 0.59; </a:t>
            </a:r>
            <a:r>
              <a:rPr lang="en-US" sz="2000" i="1" dirty="0"/>
              <a:t>P </a:t>
            </a:r>
            <a:r>
              <a:rPr lang="en-US" sz="2000" dirty="0"/>
              <a:t>&lt; .001), moderately to poorly differentiated tumor (HR: 1.42; </a:t>
            </a:r>
            <a:r>
              <a:rPr lang="en-US" sz="2000" i="1" dirty="0"/>
              <a:t>P </a:t>
            </a:r>
            <a:r>
              <a:rPr lang="en-US" sz="2000" dirty="0"/>
              <a:t>&lt; .001), portal vein resection (HR: 1.43; </a:t>
            </a:r>
            <a:r>
              <a:rPr lang="en-US" sz="2000" i="1" dirty="0"/>
              <a:t>P </a:t>
            </a:r>
            <a:r>
              <a:rPr lang="en-US" sz="2000" dirty="0"/>
              <a:t>&lt; .001) </a:t>
            </a:r>
          </a:p>
        </p:txBody>
      </p:sp>
      <p:graphicFrame>
        <p:nvGraphicFramePr>
          <p:cNvPr id="46112" name="Group 32">
            <a:extLst>
              <a:ext uri="{FF2B5EF4-FFF2-40B4-BE49-F238E27FC236}">
                <a16:creationId xmlns:a16="http://schemas.microsoft.com/office/drawing/2014/main" id="{D7C5433A-81C8-4628-823D-0376ECD29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52533"/>
              </p:ext>
            </p:extLst>
          </p:nvPr>
        </p:nvGraphicFramePr>
        <p:xfrm>
          <a:off x="719138" y="1600200"/>
          <a:ext cx="10763250" cy="3200480"/>
        </p:xfrm>
        <a:graphic>
          <a:graphicData uri="http://schemas.openxmlformats.org/drawingml/2006/table">
            <a:tbl>
              <a:tblPr/>
              <a:tblGrid>
                <a:gridCol w="3296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665">
                  <a:extLst>
                    <a:ext uri="{9D8B030D-6E8A-4147-A177-3AD203B41FA5}">
                      <a16:colId xmlns:a16="http://schemas.microsoft.com/office/drawing/2014/main" val="2975739642"/>
                    </a:ext>
                  </a:extLst>
                </a:gridCol>
                <a:gridCol w="1902924">
                  <a:extLst>
                    <a:ext uri="{9D8B030D-6E8A-4147-A177-3AD203B41FA5}">
                      <a16:colId xmlns:a16="http://schemas.microsoft.com/office/drawing/2014/main" val="3958565401"/>
                    </a:ext>
                  </a:extLst>
                </a:gridCol>
                <a:gridCol w="1474208">
                  <a:extLst>
                    <a:ext uri="{9D8B030D-6E8A-4147-A177-3AD203B41FA5}">
                      <a16:colId xmlns:a16="http://schemas.microsoft.com/office/drawing/2014/main" val="558989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Survival Outcome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mFOLFIRINOX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247)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Gemcitabine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(n = 246)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 (95% CI)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Value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DFS*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Median, mos (95% CI)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3-yr, % (95% CI)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21.6 (17.7-27.6)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39.7 (32.8-46.6)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12.8 (11.7-15.2)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21.4 (15.8-27.5)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0.58 (0.46-0.73)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 .0001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Median MFS,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†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mos (95% CI)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30.4 (21.7-NR)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17.7 (14.2-21.5)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0.59 (0.46-0.75)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&lt; .0001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OS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Median, mos (95% CI)</a:t>
                      </a:r>
                    </a:p>
                    <a:p>
                      <a:pPr marL="284163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yr,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‡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54.4 (41.8-NR)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63.4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35.0 (28.7-43.9)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48.6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0.64 (0.48-0.86)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.003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disease-specific survival,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§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121881" marR="121881" marT="45728" marB="4572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51.2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0.63 (0.47-0.85)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.003</a:t>
                      </a:r>
                    </a:p>
                  </a:txBody>
                  <a:tcPr marL="121881" marR="121881"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Group 7">
            <a:extLst>
              <a:ext uri="{FF2B5EF4-FFF2-40B4-BE49-F238E27FC236}">
                <a16:creationId xmlns:a16="http://schemas.microsoft.com/office/drawing/2014/main" id="{B0F50BD7-A5AC-4E19-9C3E-32918B2FE146}"/>
              </a:ext>
            </a:extLst>
          </p:cNvPr>
          <p:cNvGrpSpPr>
            <a:grpSpLocks/>
          </p:cNvGrpSpPr>
          <p:nvPr/>
        </p:nvGrpSpPr>
        <p:grpSpPr bwMode="auto">
          <a:xfrm>
            <a:off x="9389569" y="6216652"/>
            <a:ext cx="2488502" cy="447822"/>
            <a:chOff x="9527309" y="3551529"/>
            <a:chExt cx="2488502" cy="448324"/>
          </a:xfrm>
        </p:grpSpPr>
        <p:pic>
          <p:nvPicPr>
            <p:cNvPr id="13" name="Picture 9">
              <a:extLst>
                <a:ext uri="{FF2B5EF4-FFF2-40B4-BE49-F238E27FC236}">
                  <a16:creationId xmlns:a16="http://schemas.microsoft.com/office/drawing/2014/main" id="{A60372B6-2613-48C8-84CE-4A581971D1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327791" y="3551529"/>
              <a:ext cx="551335" cy="179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EE7E8FBC-F255-4854-9895-619170673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7309" y="3691731"/>
              <a:ext cx="2488502" cy="308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Wingdings" panose="05000000000000000000" pitchFamily="2" charset="2"/>
                <a:buChar char="§"/>
                <a:defRPr sz="2600">
                  <a:solidFill>
                    <a:srgbClr val="FEFDDE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400">
                  <a:solidFill>
                    <a:srgbClr val="FEFDDE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200">
                  <a:solidFill>
                    <a:srgbClr val="FEFDDE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 sz="2000">
                  <a:solidFill>
                    <a:srgbClr val="FEFDDE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ts val="700"/>
                </a:spcAft>
                <a:buClr>
                  <a:srgbClr val="FEFDDE"/>
                </a:buClr>
                <a:buFont typeface="Arial" panose="020B0604020202020204" pitchFamily="34" charset="0"/>
                <a:buChar char="–"/>
                <a:defRPr>
                  <a:solidFill>
                    <a:srgbClr val="FEFDDE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</a:rPr>
                <a:t>Slide credit: </a:t>
              </a:r>
              <a:r>
                <a:rPr lang="en-US" altLang="en-US" sz="1400" b="0" dirty="0">
                  <a:solidFill>
                    <a:schemeClr val="bg2"/>
                  </a:solidFill>
                  <a:latin typeface="Calibri" panose="020F0502020204030204" pitchFamily="34" charset="0"/>
                  <a:hlinkClick r:id="rId4"/>
                </a:rPr>
                <a:t>clinicaloptions.com</a:t>
              </a:r>
              <a:endPara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9" name="Text Box 11">
            <a:extLst>
              <a:ext uri="{FF2B5EF4-FFF2-40B4-BE49-F238E27FC236}">
                <a16:creationId xmlns:a16="http://schemas.microsoft.com/office/drawing/2014/main" id="{C0C7F178-FC9F-5B44-A0A0-2DD1B77CE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9" y="6354962"/>
            <a:ext cx="8010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defRPr sz="28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Conroy T, et al. ASCO 2018. Abstract LBA4001.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40DB25-A834-4549-B6C5-21AB9EB42FBD}"/>
              </a:ext>
            </a:extLst>
          </p:cNvPr>
          <p:cNvSpPr txBox="1"/>
          <p:nvPr/>
        </p:nvSpPr>
        <p:spPr bwMode="auto">
          <a:xfrm>
            <a:off x="719138" y="4810847"/>
            <a:ext cx="39810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*314 events.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†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273 events.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‡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192 events. </a:t>
            </a:r>
            <a:r>
              <a:rPr lang="en-US" sz="1400" b="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§</a:t>
            </a:r>
            <a:r>
              <a:rPr lang="en-US" sz="1400" b="0" dirty="0">
                <a:solidFill>
                  <a:schemeClr val="bg1"/>
                </a:solidFill>
                <a:latin typeface="Calibri" panose="020F0502020204030204" pitchFamily="34" charset="0"/>
              </a:rPr>
              <a:t>180 events.</a:t>
            </a:r>
          </a:p>
        </p:txBody>
      </p:sp>
    </p:spTree>
    <p:extLst>
      <p:ext uri="{BB962C8B-B14F-4D97-AF65-F5344CB8AC3E}">
        <p14:creationId xmlns:p14="http://schemas.microsoft.com/office/powerpoint/2010/main" val="26633779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 - &amp;quot;Title-Arial-36-Bold-Yellow. Title may continue on 2 lines keep text at 36pt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Text and Margin Consistency&amp;quot;&quot;/&gt;&lt;property id=&quot;20307&quot; value=&quot;267&quot;/&gt;&lt;/object&gt;&lt;object type=&quot;3&quot; unique_id=&quot;10007&quot;&gt;&lt;property id=&quot;20148&quot; value=&quot;5&quot;/&gt;&lt;property id=&quot;20300&quot; value=&quot;Slide 5 - &amp;quot;Transition Title &amp;#x0D;&amp;#x0A;for next topic of discussion &amp;#x0D;&amp;#x0A;or can be used as closer slide &amp;#x0D;&amp;#x0A;(ie: Q&amp;amp;A)&amp;#x0D;&amp;#x0A;(Arial-40-Bold-White-Cent&quot;/&gt;&lt;property id=&quot;20307&quot; value=&quot;261&quot;/&gt;&lt;/object&gt;&lt;object type=&quot;3&quot; unique_id=&quot;10008&quot;&gt;&lt;property id=&quot;20148&quot; value=&quot;5&quot;/&gt;&lt;property id=&quot;20300&quot; value=&quot;Slide 6 - &amp;quot;RGB Pallet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Example Graph&amp;quot;&quot;/&gt;&lt;property id=&quot;20307&quot; value=&quot;286&quot;/&gt;&lt;/object&gt;&lt;object type=&quot;3&quot; unique_id=&quot;10010&quot;&gt;&lt;property id=&quot;20148&quot; value=&quot;5&quot;/&gt;&lt;property id=&quot;20300&quot; value=&quot;Slide 8 - &amp;quot;Example Graph and Text&amp;quot;&quot;/&gt;&lt;property id=&quot;20307&quot; value=&quot;288&quot;/&gt;&lt;/object&gt;&lt;object type=&quot;3&quot; unique_id=&quot;10011&quot;&gt;&lt;property id=&quot;20148&quot; value=&quot;5&quot;/&gt;&lt;property id=&quot;20300&quot; value=&quot;Slide 9 - &amp;quot;Example Line Graph&amp;quot;&quot;/&gt;&lt;property id=&quot;20307&quot; value=&quot;287&quot;/&gt;&lt;/object&gt;&lt;object type=&quot;3&quot; unique_id=&quot;10012&quot;&gt;&lt;property id=&quot;20148&quot; value=&quot;5&quot;/&gt;&lt;property id=&quot;20300&quot; value=&quot;Slide 10 - &amp;quot;Example Line Graph with Data Values&amp;quot;&quot;/&gt;&lt;property id=&quot;20307&quot; value=&quot;292&quot;/&gt;&lt;/object&gt;&lt;object type=&quot;3&quot; unique_id=&quot;10013&quot;&gt;&lt;property id=&quot;20148&quot; value=&quot;5&quot;/&gt;&lt;property id=&quot;20300&quot; value=&quot;Slide 11 - &amp;quot;Example Line Graph with Color &amp;#x0D;&amp;#x0A;Data Values&amp;quot;&quot;/&gt;&lt;property id=&quot;20307&quot; value=&quot;309&quot;/&gt;&lt;/object&gt;&lt;object type=&quot;3&quot; unique_id=&quot;10014&quot;&gt;&lt;property id=&quot;20148&quot; value=&quot;5&quot;/&gt;&lt;property id=&quot;20300&quot; value=&quot;Slide 12 - &amp;quot;Example Schematic&amp;quot;&quot;/&gt;&lt;property id=&quot;20307&quot; value=&quot;262&quot;/&gt;&lt;/object&gt;&lt;object type=&quot;3&quot; unique_id=&quot;10015&quot;&gt;&lt;property id=&quot;20148&quot; value=&quot;5&quot;/&gt;&lt;property id=&quot;20300&quot; value=&quot;Slide 13 - &amp;quot;Example Schematic Continued&amp;quot;&quot;/&gt;&lt;property id=&quot;20307&quot; value=&quot;263&quot;/&gt;&lt;/object&gt;&lt;object type=&quot;3&quot; unique_id=&quot;10016&quot;&gt;&lt;property id=&quot;20148&quot; value=&quot;5&quot;/&gt;&lt;property id=&quot;20300&quot; value=&quot;Slide 14 - &amp;quot;Example Tables&amp;quot;&quot;/&gt;&lt;property id=&quot;20307&quot; value=&quot;311&quot;/&gt;&lt;/object&gt;&lt;object type=&quot;3&quot; unique_id=&quot;10017&quot;&gt;&lt;property id=&quot;20148&quot; value=&quot;5&quot;/&gt;&lt;property id=&quot;20300&quot; value=&quot;Slide 15 - &amp;quot;Example Tables Continued&amp;quot;&quot;/&gt;&lt;property id=&quot;20307&quot; value=&quot;312&quot;/&gt;&lt;/object&gt;&lt;object type=&quot;3&quot; unique_id=&quot;10018&quot;&gt;&lt;property id=&quot;20148&quot; value=&quot;5&quot;/&gt;&lt;property id=&quot;20300&quot; value=&quot;Slide 16 - &amp;quot;Example Tables Continued&amp;quot;&quot;/&gt;&lt;property id=&quot;20307&quot; value=&quot;313&quot;/&gt;&lt;/object&gt;&lt;object type=&quot;3&quot; unique_id=&quot;10019&quot;&gt;&lt;property id=&quot;20148&quot; value=&quot;5&quot;/&gt;&lt;property id=&quot;20300&quot; value=&quot;Slide 17 - &amp;quot;Example Tables Continued&amp;quot;&quot;/&gt;&lt;property id=&quot;20307&quot; value=&quot;314&quot;/&gt;&lt;/object&gt;&lt;object type=&quot;3&quot; unique_id=&quot;10020&quot;&gt;&lt;property id=&quot;20148&quot; value=&quot;5&quot;/&gt;&lt;property id=&quot;20300&quot; value=&quot;Slide 21 - &amp;quot;Additional Formatting Notes&amp;quot;&quot;/&gt;&lt;property id=&quot;20307&quot; value=&quot;270&quot;/&gt;&lt;/object&gt;&lt;object type=&quot;3&quot; unique_id=&quot;10021&quot;&gt;&lt;property id=&quot;20148&quot; value=&quot;5&quot;/&gt;&lt;property id=&quot;20300&quot; value=&quot;Slide 22 - &amp;quot;“Polish Stage” Notes&amp;quot;&quot;/&gt;&lt;property id=&quot;20307&quot; value=&quot;272&quot;/&gt;&lt;/object&gt;&lt;object type=&quot;3&quot; unique_id=&quot;10022&quot;&gt;&lt;property id=&quot;20148&quot; value=&quot;5&quot;/&gt;&lt;property id=&quot;20300&quot; value=&quot;Slide 23 - &amp;quot;For Black and White Print Slides&amp;quot;&quot;/&gt;&lt;property id=&quot;20307&quot; value=&quot;290&quot;/&gt;&lt;/object&gt;&lt;object type=&quot;3&quot; unique_id=&quot;10023&quot;&gt;&lt;property id=&quot;20148&quot; value=&quot;5&quot;/&gt;&lt;property id=&quot;20300&quot; value=&quot;Slide 24 - &amp;quot;For Black and White Print Slides&amp;quot;&quot;/&gt;&lt;property id=&quot;20307&quot; value=&quot;291&quot;/&gt;&lt;/object&gt;&lt;object type=&quot;3&quot; unique_id=&quot;10024&quot;&gt;&lt;property id=&quot;20148&quot; value=&quot;5&quot;/&gt;&lt;property id=&quot;20300&quot; value=&quot;Slide 25 - &amp;quot;CME Slides for Designer and Editorial Reference…&amp;quot;&quot;/&gt;&lt;property id=&quot;20307&quot; value=&quot;273&quot;/&gt;&lt;/object&gt;&lt;object type=&quot;3&quot; unique_id=&quot;10025&quot;&gt;&lt;property id=&quot;20148&quot; value=&quot;5&quot;/&gt;&lt;property id=&quot;20300&quot; value=&quot;Slide 26 - &amp;quot;About These Slides&amp;quot;&quot;/&gt;&lt;property id=&quot;20307&quot; value=&quot;308&quot;/&gt;&lt;/object&gt;&lt;object type=&quot;3&quot; unique_id=&quot;10026&quot;&gt;&lt;property id=&quot;20148&quot; value=&quot;5&quot;/&gt;&lt;property id=&quot;20300&quot; value=&quot;Slide 27 - &amp;quot;Faculty&amp;quot;&quot;/&gt;&lt;property id=&quot;20307&quot; value=&quot;294&quot;/&gt;&lt;/object&gt;&lt;object type=&quot;3&quot; unique_id=&quot;10027&quot;&gt;&lt;property id=&quot;20148&quot; value=&quot;5&quot;/&gt;&lt;property id=&quot;20300&quot; value=&quot;Slide 28 - &amp;quot;Disclosure of Conflicts of Interest&amp;quot;&quot;/&gt;&lt;property id=&quot;20307&quot; value=&quot;295&quot;/&gt;&lt;/object&gt;&lt;object type=&quot;3&quot; unique_id=&quot;10028&quot;&gt;&lt;property id=&quot;20148&quot; value=&quot;5&quot;/&gt;&lt;property id=&quot;20300&quot; value=&quot;Slide 29 - &amp;quot;Disclosures&amp;quot;&quot;/&gt;&lt;property id=&quot;20307&quot; value=&quot;296&quot;/&gt;&lt;/object&gt;&lt;object type=&quot;3&quot; unique_id=&quot;10029&quot;&gt;&lt;property id=&quot;20148&quot; value=&quot;5&quot;/&gt;&lt;property id=&quot;20300&quot; value=&quot;Slide 30 - &amp;quot;Disclosure of Unlabeled Use&amp;quot;&quot;/&gt;&lt;property id=&quot;20307&quot; value=&quot;297&quot;/&gt;&lt;/object&gt;&lt;object type=&quot;3&quot; unique_id=&quot;10030&quot;&gt;&lt;property id=&quot;20148&quot; value=&quot;5&quot;/&gt;&lt;property id=&quot;20300&quot; value=&quot;Slide 31&quot;/&gt;&lt;property id=&quot;20307&quot; value=&quot;298&quot;/&gt;&lt;/object&gt;&lt;object type=&quot;3&quot; unique_id=&quot;10031&quot;&gt;&lt;property id=&quot;20148&quot; value=&quot;5&quot;/&gt;&lt;property id=&quot;20300&quot; value=&quot;Slide 32 - &amp;quot;Physician Continuing Medical Education&amp;quot;&quot;/&gt;&lt;property id=&quot;20307&quot; value=&quot;299&quot;/&gt;&lt;/object&gt;&lt;object type=&quot;3&quot; unique_id=&quot;10032&quot;&gt;&lt;property id=&quot;20148&quot; value=&quot;5&quot;/&gt;&lt;property id=&quot;20300&quot; value=&quot;Slide 33 - &amp;quot;Pharmacist Continuing Education&amp;quot;&quot;/&gt;&lt;property id=&quot;20307&quot; value=&quot;300&quot;/&gt;&lt;/object&gt;&lt;object type=&quot;3&quot; unique_id=&quot;10033&quot;&gt;&lt;property id=&quot;20148&quot; value=&quot;5&quot;/&gt;&lt;property id=&quot;20300&quot; value=&quot;Slide 34 - &amp;quot;Nursing Continuing Education&amp;quot;&quot;/&gt;&lt;property id=&quot;20307&quot; value=&quot;301&quot;/&gt;&lt;/object&gt;&lt;object type=&quot;3&quot; unique_id=&quot;10034&quot;&gt;&lt;property id=&quot;20148&quot; value=&quot;5&quot;/&gt;&lt;property id=&quot;20300&quot; value=&quot;Slide 35 - &amp;quot;Please review the following important &amp;#x0D;&amp;#x0A;CME information in your handout&amp;quot;&quot;/&gt;&lt;property id=&quot;20307&quot; value=&quot;310&quot;/&gt;&lt;/object&gt;&lt;object type=&quot;3&quot; unique_id=&quot;10036&quot;&gt;&lt;property id=&quot;20148&quot; value=&quot;5&quot;/&gt;&lt;property id=&quot;20300&quot; value=&quot;Slide 37 - &amp;quot;Instructions for Credit&amp;quot;&quot;/&gt;&lt;property id=&quot;20307&quot; value=&quot;303&quot;/&gt;&lt;/object&gt;&lt;object type=&quot;3&quot; unique_id=&quot;10037&quot;&gt;&lt;property id=&quot;20148&quot; value=&quot;5&quot;/&gt;&lt;property id=&quot;20300&quot; value=&quot;Slide 38 - &amp;quot;Now Take the Test . . .&amp;quot;&quot;/&gt;&lt;property id=&quot;20307&quot; value=&quot;304&quot;/&gt;&lt;/object&gt;&lt;object type=&quot;3&quot; unique_id=&quot;10040&quot;&gt;&lt;property id=&quot;20148&quot; value=&quot;5&quot;/&gt;&lt;property id=&quot;20300&quot; value=&quot;Slide 39 - &amp;quot;General Information&amp;quot;&quot;/&gt;&lt;property id=&quot;20307&quot; value=&quot;315&quot;/&gt;&lt;/object&gt;&lt;object type=&quot;3&quot; unique_id=&quot;10041&quot;&gt;&lt;property id=&quot;20148&quot; value=&quot;5&quot;/&gt;&lt;property id=&quot;20300&quot; value=&quot;Slide 40 - &amp;quot;Please review the slide notes &amp;#x0D;&amp;#x0A;for analysis of each study &amp;#x0D;&amp;#x0A;by expert faculty &amp;lt;Insert Name, MD&amp;gt;, &amp;#x0D;&amp;#x0A;and &amp;lt;Insert Name,&quot;/&gt;&lt;property id=&quot;20307&quot; value=&quot;316&quot;/&gt;&lt;/object&gt;&lt;object type=&quot;3&quot; unique_id=&quot;10042&quot;&gt;&lt;property id=&quot;20148&quot; value=&quot;5&quot;/&gt;&lt;property id=&quot;20300&quot; value=&quot;Slide 41 - &amp;quot;Promo Slide Reference&amp;#x0D;&amp;#x0A;(Placed as the last slide in a slideset, &amp;#x0D;&amp;#x0A;if requested)&amp;quot;&quot;/&gt;&lt;property id=&quot;20307&quot; value=&quot;307&quot;/&gt;&lt;/object&gt;&lt;object type=&quot;3&quot; unique_id=&quot;12121&quot;&gt;&lt;property id=&quot;20148&quot; value=&quot;5&quot;/&gt;&lt;property id=&quot;20300&quot; value=&quot;Slide 36 - &amp;quot;Disclaimer&amp;quot;&quot;/&gt;&lt;property id=&quot;20307&quot; value=&quot;317&quot;/&gt;&lt;/object&gt;&lt;object type=&quot;3&quot; unique_id=&quot;12122&quot;&gt;&lt;property id=&quot;20148&quot; value=&quot;5&quot;/&gt;&lt;property id=&quot;20300&quot; value=&quot;Slide 1 - &amp;quot;Title of the program and will possibly take &amp;#x0D;&amp;#x0A;up three lines. It is presented in Arial-39-Bold-White.&amp;quot;&quot;/&gt;&lt;property id=&quot;20307&quot; value=&quot;321&quot;/&gt;&lt;/object&gt;&lt;object type=&quot;3&quot; unique_id=&quot;12123&quot;&gt;&lt;property id=&quot;20148&quot; value=&quot;5&quot;/&gt;&lt;property id=&quot;20300&quot; value=&quot;Slide 2 - &amp;quot;Title of the program and will possibly take up three lines. It is presented in Arial-39-Bold-White.&amp;quot;&quot;/&gt;&lt;property id=&quot;20307&quot; value=&quot;322&quot;/&gt;&lt;/object&gt;&lt;object type=&quot;3&quot; unique_id=&quot;12124&quot;&gt;&lt;property id=&quot;20148&quot; value=&quot;5&quot;/&gt;&lt;property id=&quot;20300&quot; value=&quot;Slide 18 - &amp;quot;Outcomes Analysis: What Did You Learn?&amp;quot;&quot;/&gt;&lt;property id=&quot;20307&quot; value=&quot;324&quot;/&gt;&lt;/object&gt;&lt;object type=&quot;3&quot; unique_id=&quot;12125&quot;&gt;&lt;property id=&quot;20148&quot; value=&quot;5&quot;/&gt;&lt;property id=&quot;20300&quot; value=&quot;Slide 19 - &amp;quot;Outcomes Questions&amp;quot;&quot;/&gt;&lt;property id=&quot;20307&quot; value=&quot;320&quot;/&gt;&lt;/object&gt;&lt;object type=&quot;3&quot; unique_id=&quot;12126&quot;&gt;&lt;property id=&quot;20148&quot; value=&quot;5&quot;/&gt;&lt;property id=&quot;20300&quot; value=&quot;Slide 20 - &amp;quot;How many patients with XXX do you provide care for in a typical week?&amp;quot;&quot;/&gt;&lt;property id=&quot;20307&quot; value=&quot;323&quot;/&gt;&lt;/object&gt;&lt;object type=&quot;3&quot; unique_id=&quot;12127&quot;&gt;&lt;property id=&quot;20148&quot; value=&quot;5&quot;/&gt;&lt;property id=&quot;20300&quot; value=&quot;Slide 42 - &amp;quot;Go Online for More CCO &amp;#x0D;&amp;#x0A;Coverage of XXXXXXXXXXXX!&amp;quot;&quot;/&gt;&lt;property id=&quot;20307&quot; value=&quot;318&quot;/&gt;&lt;/object&gt;&lt;/object&gt;&lt;/object&gt;&lt;/database&gt;"/>
</p:tagLst>
</file>

<file path=ppt/theme/theme1.xml><?xml version="1.0" encoding="utf-8"?>
<a:theme xmlns:a="http://schemas.openxmlformats.org/drawingml/2006/main" name="2017_HTAA_Diabetes">
  <a:themeElements>
    <a:clrScheme name="2018 CCO LIVE">
      <a:dk1>
        <a:srgbClr val="455560"/>
      </a:dk1>
      <a:lt1>
        <a:srgbClr val="FFFFFF"/>
      </a:lt1>
      <a:dk2>
        <a:srgbClr val="000000"/>
      </a:dk2>
      <a:lt2>
        <a:srgbClr val="CDCDCF"/>
      </a:lt2>
      <a:accent1>
        <a:srgbClr val="015873"/>
      </a:accent1>
      <a:accent2>
        <a:srgbClr val="4DA1BB"/>
      </a:accent2>
      <a:accent3>
        <a:srgbClr val="E1471D"/>
      </a:accent3>
      <a:accent4>
        <a:srgbClr val="00823B"/>
      </a:accent4>
      <a:accent5>
        <a:srgbClr val="FDB338"/>
      </a:accent5>
      <a:accent6>
        <a:srgbClr val="682E74"/>
      </a:accent6>
      <a:hlink>
        <a:srgbClr val="E1471D"/>
      </a:hlink>
      <a:folHlink>
        <a:srgbClr val="015873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chemeClr val="bg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>
        <a:defPPr algn="l">
          <a:defRPr>
            <a:solidFill>
              <a:schemeClr val="bg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_HTAA_Diabetes" id="{1367EE62-49C0-41AA-9F7D-AEA8A8F73D1D}" vid="{45DB6FF6-6200-4F3D-90FC-F48B6425275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54cbe69-32bd-412a-b004-9152f949605e">56M7VY3CDVN5-777341846-2</_dlc_DocId>
    <_dlc_DocIdUrl xmlns="d54cbe69-32bd-412a-b004-9152f949605e">
      <Url>https://intranet.clinicaloptions.com/mews/oncology/ASCO_2018_Coverage_(PRP2749)/GI_LBA4001_Conroy/_layouts/15/DocIdRedir.aspx?ID=56M7VY3CDVN5-777341846-2</Url>
      <Description>56M7VY3CDVN5-777341846-2</Description>
    </_dlc_DocIdUrl>
    <Document_x0020_Category xmlns="8514b88c-2bfe-48e6-9364-c39d6dd7a7b1">Conference Capsule Slides</Document_x0020_Category>
  </documentManagement>
</p:properties>
</file>

<file path=customXml/item4.xml><?xml version="1.0" encoding="utf-8"?>
<LongProperties xmlns="http://schemas.microsoft.com/office/2006/metadata/longProperties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7CF817A5E274EBA52E786B8CDE7A2" ma:contentTypeVersion="1" ma:contentTypeDescription="Create a new document." ma:contentTypeScope="" ma:versionID="4061c26dcc16b355aefedb4929d844f7">
  <xsd:schema xmlns:xsd="http://www.w3.org/2001/XMLSchema" xmlns:xs="http://www.w3.org/2001/XMLSchema" xmlns:p="http://schemas.microsoft.com/office/2006/metadata/properties" xmlns:ns2="d54cbe69-32bd-412a-b004-9152f949605e" xmlns:ns3="8514b88c-2bfe-48e6-9364-c39d6dd7a7b1" targetNamespace="http://schemas.microsoft.com/office/2006/metadata/properties" ma:root="true" ma:fieldsID="9f3024217db5980bc373144799ee711f" ns2:_="" ns3:_="">
    <xsd:import namespace="d54cbe69-32bd-412a-b004-9152f949605e"/>
    <xsd:import namespace="8514b88c-2bfe-48e6-9364-c39d6dd7a7b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cbe69-32bd-412a-b004-9152f94960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4b88c-2bfe-48e6-9364-c39d6dd7a7b1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1" nillable="true" ma:displayName="Document Category" ma:internalName="Document_x0020_Category">
      <xsd:simpleType>
        <xsd:restriction base="dms:Choice">
          <xsd:enumeration value="Conference Capsule Slid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9B4C6-46CB-42A9-A900-DA308D2A24D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18F4D2-3653-4F4F-B917-116198900D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A55BC3-5A03-47C2-8EC3-D964C3B5E779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d54cbe69-32bd-412a-b004-9152f949605e"/>
    <ds:schemaRef ds:uri="http://schemas.microsoft.com/office/2006/documentManagement/types"/>
    <ds:schemaRef ds:uri="http://schemas.openxmlformats.org/package/2006/metadata/core-properties"/>
    <ds:schemaRef ds:uri="8514b88c-2bfe-48e6-9364-c39d6dd7a7b1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5E151B5-E2EE-4BEC-82C3-105A302A3BE7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5130919E-5256-4268-ADE5-AB628B09C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cbe69-32bd-412a-b004-9152f949605e"/>
    <ds:schemaRef ds:uri="8514b88c-2bfe-48e6-9364-c39d6dd7a7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7675</TotalTime>
  <Words>1980</Words>
  <Application>Microsoft Office PowerPoint</Application>
  <PresentationFormat>Widescreen</PresentationFormat>
  <Paragraphs>331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Mincho</vt:lpstr>
      <vt:lpstr>MS PGothic</vt:lpstr>
      <vt:lpstr>MS PGothic</vt:lpstr>
      <vt:lpstr>Arial</vt:lpstr>
      <vt:lpstr>Calibri</vt:lpstr>
      <vt:lpstr>Times</vt:lpstr>
      <vt:lpstr>Wingdings</vt:lpstr>
      <vt:lpstr>2017_HTAA_Diabetes</vt:lpstr>
      <vt:lpstr>PRODIGE 24/CCTG PA.6: Phase III Trial of Adjuvant mFOLFIRINOX vs Gemcitabine in Patients With Resected Pancreatic Ductal Adenocarcinoma</vt:lpstr>
      <vt:lpstr>mFOLFIRINOX vs Gemcitabine in Resected Pancreatic Cancer (PRODIGE 24/CCTG PA.6): Background</vt:lpstr>
      <vt:lpstr>PRODIGE 24/CCTG PA.6: Study Design</vt:lpstr>
      <vt:lpstr>PRODIGE 24/CCTG PA.6: Baseline Patient Characteristics</vt:lpstr>
      <vt:lpstr>PRODIGE 24/CCTG PA.6: Safety</vt:lpstr>
      <vt:lpstr>PRODIGE 24/CCTG PA.6: Hematologic Adverse Events</vt:lpstr>
      <vt:lpstr>PRODIGE 24/CCTG PA.6: Nonhematologic Adverse Events</vt:lpstr>
      <vt:lpstr>PRODIGE 24/CCTG PA.6: Patient Disposition</vt:lpstr>
      <vt:lpstr>PRODIGE 24/CCTG PA.6: Survival Outcomes</vt:lpstr>
      <vt:lpstr>PRODIGE 24/CCTG PA.6: Conclusions</vt:lpstr>
      <vt:lpstr>Go Online for More CCO  Coverage of ASCO 2018!</vt:lpstr>
    </vt:vector>
  </TitlesOfParts>
  <Company>Preferred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PRODIGE 24/CCTG PA.6: Phase III Trial of Adjuvant mFOLFIRINOX vs Gemcitabine in Patients With Resected Pancreatic Ductal Adenocarcinoma</dc:title>
  <dc:creator>Preferred User</dc:creator>
  <cp:lastModifiedBy>Jacqueline Bailey</cp:lastModifiedBy>
  <cp:revision>660</cp:revision>
  <cp:lastPrinted>2016-09-26T20:21:49Z</cp:lastPrinted>
  <dcterms:created xsi:type="dcterms:W3CDTF">2005-05-27T15:08:01Z</dcterms:created>
  <dcterms:modified xsi:type="dcterms:W3CDTF">2018-06-13T15:38:13Z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isplay_urn:schemas-microsoft-com:office:office#Editor">
    <vt:lpwstr>Melanie Couton</vt:lpwstr>
  </property>
  <property fmtid="{D5CDD505-2E9C-101B-9397-08002B2CF9AE}" pid="4" name="display_urn:schemas-microsoft-com:office:office#Author">
    <vt:lpwstr>Melanie Couton</vt:lpwstr>
  </property>
  <property fmtid="{D5CDD505-2E9C-101B-9397-08002B2CF9AE}" pid="5" name="_dlc_DocId">
    <vt:lpwstr>56M7VY3CDVN5-387186687-1</vt:lpwstr>
  </property>
  <property fmtid="{D5CDD505-2E9C-101B-9397-08002B2CF9AE}" pid="6" name="_dlc_DocIdItemGuid">
    <vt:lpwstr>cf85be41-d99f-49d2-b113-7af8a8e82422</vt:lpwstr>
  </property>
  <property fmtid="{D5CDD505-2E9C-101B-9397-08002B2CF9AE}" pid="7" name="_dlc_DocIdUrl">
    <vt:lpwstr>https://intranet.clinicaloptions.com/mews/oncology/ASH_ALL_Satellite-TU_2016/Template/_layouts/15/DocIdRedir.aspx?ID=56M7VY3CDVN5-387186687-1, 56M7VY3CDVN5-387186687-1</vt:lpwstr>
  </property>
  <property fmtid="{D5CDD505-2E9C-101B-9397-08002B2CF9AE}" pid="8" name="ContentTypeId">
    <vt:lpwstr>0x0101004007CF817A5E274EBA52E786B8CDE7A2</vt:lpwstr>
  </property>
</Properties>
</file>